
<file path=[Content_Types].xml><?xml version="1.0" encoding="utf-8"?>
<Types xmlns="http://schemas.openxmlformats.org/package/2006/content-types">
  <Default Extension="bin" ContentType="application/vnd.openxmlformats-officedocument.oleObject"/>
  <Default Extension="gif" ContentType="image/gif"/>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Sig-background</a:t>
            </a:r>
            <a:r>
              <a:rPr lang="en-US" baseline="0"/>
              <a:t> vs time</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trendline>
            <c:spPr>
              <a:ln w="19050" cap="rnd">
                <a:solidFill>
                  <a:schemeClr val="accent1"/>
                </a:solidFill>
                <a:prstDash val="sysDot"/>
              </a:ln>
              <a:effectLst/>
            </c:spPr>
            <c:trendlineType val="linear"/>
            <c:dispRSqr val="1"/>
            <c:dispEq val="1"/>
            <c:trendlineLbl>
              <c:layout>
                <c:manualLayout>
                  <c:x val="7.6488626421697292E-2"/>
                  <c:y val="0.34401283172936714"/>
                </c:manualLayout>
              </c:layout>
              <c:numFmt formatCode="General" sourceLinked="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trendlineLbl>
          </c:trendline>
          <c:xVal>
            <c:numRef>
              <c:f>Sheet1!$A$2:$A$9</c:f>
              <c:numCache>
                <c:formatCode>General</c:formatCode>
                <c:ptCount val="8"/>
                <c:pt idx="0">
                  <c:v>2</c:v>
                </c:pt>
                <c:pt idx="1">
                  <c:v>7</c:v>
                </c:pt>
                <c:pt idx="2">
                  <c:v>12</c:v>
                </c:pt>
                <c:pt idx="3">
                  <c:v>17</c:v>
                </c:pt>
                <c:pt idx="4">
                  <c:v>22</c:v>
                </c:pt>
                <c:pt idx="5">
                  <c:v>27</c:v>
                </c:pt>
                <c:pt idx="6">
                  <c:v>32</c:v>
                </c:pt>
                <c:pt idx="7">
                  <c:v>37</c:v>
                </c:pt>
              </c:numCache>
            </c:numRef>
          </c:xVal>
          <c:yVal>
            <c:numRef>
              <c:f>Sheet1!$D$2:$D$9</c:f>
              <c:numCache>
                <c:formatCode>General</c:formatCode>
                <c:ptCount val="8"/>
                <c:pt idx="0">
                  <c:v>547</c:v>
                </c:pt>
                <c:pt idx="1">
                  <c:v>975</c:v>
                </c:pt>
                <c:pt idx="2">
                  <c:v>1235</c:v>
                </c:pt>
                <c:pt idx="3">
                  <c:v>1477</c:v>
                </c:pt>
                <c:pt idx="4">
                  <c:v>1693</c:v>
                </c:pt>
                <c:pt idx="5">
                  <c:v>1894</c:v>
                </c:pt>
                <c:pt idx="6">
                  <c:v>2191</c:v>
                </c:pt>
                <c:pt idx="7">
                  <c:v>2302</c:v>
                </c:pt>
              </c:numCache>
            </c:numRef>
          </c:yVal>
          <c:smooth val="0"/>
          <c:extLst>
            <c:ext xmlns:c16="http://schemas.microsoft.com/office/drawing/2014/chart" uri="{C3380CC4-5D6E-409C-BE32-E72D297353CC}">
              <c16:uniqueId val="{00000001-2312-4E02-B6BF-05D0A0893B48}"/>
            </c:ext>
          </c:extLst>
        </c:ser>
        <c:dLbls>
          <c:showLegendKey val="0"/>
          <c:showVal val="0"/>
          <c:showCatName val="0"/>
          <c:showSerName val="0"/>
          <c:showPercent val="0"/>
          <c:showBubbleSize val="0"/>
        </c:dLbls>
        <c:axId val="1448955600"/>
        <c:axId val="1448956432"/>
      </c:scatterChart>
      <c:valAx>
        <c:axId val="144895560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Time</a:t>
                </a:r>
                <a:r>
                  <a:rPr lang="en-US" baseline="0"/>
                  <a:t> (min)</a:t>
                </a:r>
                <a:endParaRPr lang="en-US"/>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8956432"/>
        <c:crosses val="autoZero"/>
        <c:crossBetween val="midCat"/>
      </c:valAx>
      <c:valAx>
        <c:axId val="1448956432"/>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Intensity (AU)</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4895560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Rate of Change</a:t>
            </a:r>
            <a:r>
              <a:rPr lang="en-US" baseline="0"/>
              <a:t> (signal - background)</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19050" cap="rnd">
              <a:noFill/>
              <a:round/>
            </a:ln>
            <a:effectLst/>
          </c:spPr>
          <c:marker>
            <c:symbol val="circle"/>
            <c:size val="5"/>
            <c:spPr>
              <a:solidFill>
                <a:schemeClr val="accent1"/>
              </a:solidFill>
              <a:ln w="9525">
                <a:solidFill>
                  <a:schemeClr val="accent1"/>
                </a:solidFill>
              </a:ln>
              <a:effectLst/>
            </c:spPr>
          </c:marker>
          <c:xVal>
            <c:numRef>
              <c:f>Sheet1!$A$3:$A$9</c:f>
              <c:numCache>
                <c:formatCode>General</c:formatCode>
                <c:ptCount val="7"/>
                <c:pt idx="0">
                  <c:v>7</c:v>
                </c:pt>
                <c:pt idx="1">
                  <c:v>12</c:v>
                </c:pt>
                <c:pt idx="2">
                  <c:v>17</c:v>
                </c:pt>
                <c:pt idx="3">
                  <c:v>22</c:v>
                </c:pt>
                <c:pt idx="4">
                  <c:v>27</c:v>
                </c:pt>
                <c:pt idx="5">
                  <c:v>32</c:v>
                </c:pt>
                <c:pt idx="6">
                  <c:v>37</c:v>
                </c:pt>
              </c:numCache>
            </c:numRef>
          </c:xVal>
          <c:yVal>
            <c:numRef>
              <c:f>Sheet1!$G$3:$G$9</c:f>
              <c:numCache>
                <c:formatCode>General</c:formatCode>
                <c:ptCount val="7"/>
                <c:pt idx="0">
                  <c:v>428</c:v>
                </c:pt>
                <c:pt idx="1">
                  <c:v>260</c:v>
                </c:pt>
                <c:pt idx="2">
                  <c:v>242</c:v>
                </c:pt>
                <c:pt idx="3">
                  <c:v>216</c:v>
                </c:pt>
                <c:pt idx="4">
                  <c:v>201</c:v>
                </c:pt>
                <c:pt idx="5">
                  <c:v>297</c:v>
                </c:pt>
                <c:pt idx="6">
                  <c:v>111</c:v>
                </c:pt>
              </c:numCache>
            </c:numRef>
          </c:yVal>
          <c:smooth val="0"/>
          <c:extLst>
            <c:ext xmlns:c16="http://schemas.microsoft.com/office/drawing/2014/chart" uri="{C3380CC4-5D6E-409C-BE32-E72D297353CC}">
              <c16:uniqueId val="{00000000-B82D-4CF2-865B-C5A704E10A67}"/>
            </c:ext>
          </c:extLst>
        </c:ser>
        <c:dLbls>
          <c:showLegendKey val="0"/>
          <c:showVal val="0"/>
          <c:showCatName val="0"/>
          <c:showSerName val="0"/>
          <c:showPercent val="0"/>
          <c:showBubbleSize val="0"/>
        </c:dLbls>
        <c:axId val="1122119008"/>
        <c:axId val="1264110816"/>
      </c:scatterChart>
      <c:valAx>
        <c:axId val="1122119008"/>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Time (mins)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264110816"/>
        <c:crosses val="autoZero"/>
        <c:crossBetween val="midCat"/>
      </c:valAx>
      <c:valAx>
        <c:axId val="1264110816"/>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Intensity</a:t>
                </a:r>
                <a:r>
                  <a:rPr lang="en-US" baseline="0"/>
                  <a:t> (AU)</a:t>
                </a:r>
                <a:endParaRPr lang="en-US"/>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211900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gif>
</file>

<file path=ppt/media/image2.wmf>
</file>

<file path=ppt/media/image3.wmf>
</file>

<file path=ppt/media/image4.gif>
</file>

<file path=ppt/media/image5.wmf>
</file>

<file path=ppt/media/image6.wmf>
</file>

<file path=ppt/media/image7.wmf>
</file>

<file path=ppt/media/image8.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898E7-CE9D-23FE-A338-99BC9D469F3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94F204-F96F-C5BC-CE55-3D702BDAAC7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BEEA6AD-0324-2689-7ED5-11E6F7170D55}"/>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BA629217-4A26-E4A5-428E-B79F0B173B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C50E2F-C652-C886-A48A-BB3D231A5B41}"/>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35407542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9A0D2-8F64-93AD-122A-5E32C0BDBDB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6139EC3-29DF-FB7B-0BFE-B3EB610438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2C87E2-6E41-3219-B021-6046B2FEF302}"/>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D923EB49-6EBD-ECBA-173E-3E82817925D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9186D1-59A0-A6B1-9AD2-0AB79A3CD7E1}"/>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17430718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8BA8B5-F5C6-49D9-309C-1FDA59EB9B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AB6C72-5135-062A-BDE8-A11CC320F0D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62A4905-AF22-48B7-F7FF-BDFBD7663071}"/>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507DD5D1-0189-4D55-361D-DA367BE53D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79583-0424-B775-2D66-B69D3CE7C1D2}"/>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4208379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BC1A0-D2A6-3918-080D-4454C7A4A00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94AF71-CDBC-5912-D9C1-2732ABB73D1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72A46D3-7784-841B-6833-E79A5A59B437}"/>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60E3563B-9785-7639-E75F-6C54FD2236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A26C1B-B506-1A56-5679-78F2F4D05C4B}"/>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35123250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BF12DC-D2C0-A49B-E452-CB5C017972C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835A4C-ED44-0914-5BBC-57F11A6C58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DBA4D60-94CC-4E1A-5D6E-57838C25149E}"/>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FCEAB095-FDF3-CC1E-84CE-183A4F4678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C272FE-5051-C8C8-61B2-695B88D1393E}"/>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6069569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BD5FD7-A465-A07C-D1DC-79DD5A9634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6D1E09C-6408-A7D9-9FC2-17F6F1880F3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BD535A-51AF-1B26-03A1-A66DD8CF7E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5B89999-1CDB-C5EE-43DE-9FF9BC9DF590}"/>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6" name="Footer Placeholder 5">
            <a:extLst>
              <a:ext uri="{FF2B5EF4-FFF2-40B4-BE49-F238E27FC236}">
                <a16:creationId xmlns:a16="http://schemas.microsoft.com/office/drawing/2014/main" id="{BE4CF8E8-6A38-4785-B49A-F2A6B74773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031436-8A22-DE38-10E2-31F217B99750}"/>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3813226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59C72D-457E-CBA1-56E3-A3F8AE655A4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FF3CDF7-BEBE-E90E-317A-537BDE777C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3BF7812-57A9-58C4-341C-234601B5079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6E8B751-8A5D-FCE5-6FEA-FB150790981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7DE9B0-D362-2B0B-CAF5-76E3B2BBF2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70E13C-9746-8339-BF82-20712D4DAB74}"/>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8" name="Footer Placeholder 7">
            <a:extLst>
              <a:ext uri="{FF2B5EF4-FFF2-40B4-BE49-F238E27FC236}">
                <a16:creationId xmlns:a16="http://schemas.microsoft.com/office/drawing/2014/main" id="{A78236F3-93C6-C694-BD2D-0FA65A0BEBC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701520B-3B42-86D3-C421-A48EDD089E6B}"/>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16561721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7ED9D0-E1E1-6B0D-90E7-EA06BBD64B2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633ABD-87C6-0BE3-E8BE-EC6DCA268819}"/>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4" name="Footer Placeholder 3">
            <a:extLst>
              <a:ext uri="{FF2B5EF4-FFF2-40B4-BE49-F238E27FC236}">
                <a16:creationId xmlns:a16="http://schemas.microsoft.com/office/drawing/2014/main" id="{597C22AE-7B92-E712-6BCA-E6D20DBF8A5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E4C346C-D9BD-99D8-D258-597BD4D0211A}"/>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24980729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FBBD71F-5378-5DC9-AAFE-354EDC2F9F8C}"/>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3" name="Footer Placeholder 2">
            <a:extLst>
              <a:ext uri="{FF2B5EF4-FFF2-40B4-BE49-F238E27FC236}">
                <a16:creationId xmlns:a16="http://schemas.microsoft.com/office/drawing/2014/main" id="{2D23E2EE-456F-4573-E1B3-2588EE25CA7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56B2B6-54BB-EBB4-D169-4A3D8DF15D54}"/>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3464624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AA937-B2CF-4DC1-5AA2-54F9D30C37C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4C52AC-1343-690A-A0F6-756E90E5512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246E145-DA5A-C02B-3C24-64797BB744D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D45B714-9F1A-9C28-8164-2A49D3071D14}"/>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6" name="Footer Placeholder 5">
            <a:extLst>
              <a:ext uri="{FF2B5EF4-FFF2-40B4-BE49-F238E27FC236}">
                <a16:creationId xmlns:a16="http://schemas.microsoft.com/office/drawing/2014/main" id="{CFCB5F4F-3C0C-9076-9203-66B64F0B89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DC9F668-DB81-57C6-DFDC-A08634D2A967}"/>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5802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4EEDB4-BF52-FEF5-CB96-2C6D9744FCB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D8C202-FCEB-DC59-E0EA-BC840DEEC26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6CAC89B-A641-8967-6137-CC7A98E4E6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33ED00-1461-209B-27C7-6C1AF5730154}"/>
              </a:ext>
            </a:extLst>
          </p:cNvPr>
          <p:cNvSpPr>
            <a:spLocks noGrp="1"/>
          </p:cNvSpPr>
          <p:nvPr>
            <p:ph type="dt" sz="half" idx="10"/>
          </p:nvPr>
        </p:nvSpPr>
        <p:spPr/>
        <p:txBody>
          <a:bodyPr/>
          <a:lstStyle/>
          <a:p>
            <a:fld id="{343E9E15-9866-4D60-AB10-6C480B958347}" type="datetimeFigureOut">
              <a:rPr lang="en-US" smtClean="0"/>
              <a:t>12/1/2022</a:t>
            </a:fld>
            <a:endParaRPr lang="en-US"/>
          </a:p>
        </p:txBody>
      </p:sp>
      <p:sp>
        <p:nvSpPr>
          <p:cNvPr id="6" name="Footer Placeholder 5">
            <a:extLst>
              <a:ext uri="{FF2B5EF4-FFF2-40B4-BE49-F238E27FC236}">
                <a16:creationId xmlns:a16="http://schemas.microsoft.com/office/drawing/2014/main" id="{B52C0EF9-8CA9-6ECE-DA48-E168204E7BC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8F4FC6-E48F-A22C-DDDC-5CBC99861652}"/>
              </a:ext>
            </a:extLst>
          </p:cNvPr>
          <p:cNvSpPr>
            <a:spLocks noGrp="1"/>
          </p:cNvSpPr>
          <p:nvPr>
            <p:ph type="sldNum" sz="quarter" idx="12"/>
          </p:nvPr>
        </p:nvSpPr>
        <p:spPr/>
        <p:txBody>
          <a:bodyPr/>
          <a:lstStyle/>
          <a:p>
            <a:fld id="{2CDC12E7-5850-46D8-8050-9A277C034433}" type="slidenum">
              <a:rPr lang="en-US" smtClean="0"/>
              <a:t>‹#›</a:t>
            </a:fld>
            <a:endParaRPr lang="en-US"/>
          </a:p>
        </p:txBody>
      </p:sp>
    </p:spTree>
    <p:extLst>
      <p:ext uri="{BB962C8B-B14F-4D97-AF65-F5344CB8AC3E}">
        <p14:creationId xmlns:p14="http://schemas.microsoft.com/office/powerpoint/2010/main" val="1907997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0B046CA-AE30-0D50-1DC1-52A956B0CDE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ACBA7EF-4063-ED30-05EB-3DF92047E6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1A6760-266B-B6A8-6F85-5904874DB5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3E9E15-9866-4D60-AB10-6C480B958347}" type="datetimeFigureOut">
              <a:rPr lang="en-US" smtClean="0"/>
              <a:t>12/1/2022</a:t>
            </a:fld>
            <a:endParaRPr lang="en-US"/>
          </a:p>
        </p:txBody>
      </p:sp>
      <p:sp>
        <p:nvSpPr>
          <p:cNvPr id="5" name="Footer Placeholder 4">
            <a:extLst>
              <a:ext uri="{FF2B5EF4-FFF2-40B4-BE49-F238E27FC236}">
                <a16:creationId xmlns:a16="http://schemas.microsoft.com/office/drawing/2014/main" id="{3DB1969A-071D-EC87-B6A3-B87071E01DD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9582E6-C9EC-55D9-F35E-FBB43ECF52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DC12E7-5850-46D8-8050-9A277C034433}" type="slidenum">
              <a:rPr lang="en-US" smtClean="0"/>
              <a:t>‹#›</a:t>
            </a:fld>
            <a:endParaRPr lang="en-US"/>
          </a:p>
        </p:txBody>
      </p:sp>
    </p:spTree>
    <p:extLst>
      <p:ext uri="{BB962C8B-B14F-4D97-AF65-F5344CB8AC3E}">
        <p14:creationId xmlns:p14="http://schemas.microsoft.com/office/powerpoint/2010/main" val="113709441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chart" Target="../charts/chart1.xml"/><Relationship Id="rId5" Type="http://schemas.openxmlformats.org/officeDocument/2006/relationships/image" Target="../media/image3.wmf"/><Relationship Id="rId4" Type="http://schemas.openxmlformats.org/officeDocument/2006/relationships/oleObject" Target="../embeddings/oleObject2.bin"/></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image" Target="../media/image4.gif"/><Relationship Id="rId1" Type="http://schemas.openxmlformats.org/officeDocument/2006/relationships/slideLayout" Target="../slideLayouts/slideLayout2.xml"/><Relationship Id="rId4" Type="http://schemas.openxmlformats.org/officeDocument/2006/relationships/image" Target="../media/image5.wmf"/></Relationships>
</file>

<file path=ppt/slides/_rels/slide6.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chart" Target="../charts/chart2.xml"/><Relationship Id="rId1" Type="http://schemas.openxmlformats.org/officeDocument/2006/relationships/slideLayout" Target="../slideLayouts/slideLayout2.xml"/><Relationship Id="rId6" Type="http://schemas.openxmlformats.org/officeDocument/2006/relationships/image" Target="../media/image8.wmf"/><Relationship Id="rId5" Type="http://schemas.openxmlformats.org/officeDocument/2006/relationships/oleObject" Target="../embeddings/oleObject6.bin"/><Relationship Id="rId4" Type="http://schemas.openxmlformats.org/officeDocument/2006/relationships/image" Target="../media/image7.w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FC5E18-CE06-67BF-F7A6-260B2E317C16}"/>
              </a:ext>
            </a:extLst>
          </p:cNvPr>
          <p:cNvSpPr>
            <a:spLocks noGrp="1"/>
          </p:cNvSpPr>
          <p:nvPr>
            <p:ph type="ctrTitle"/>
          </p:nvPr>
        </p:nvSpPr>
        <p:spPr>
          <a:xfrm>
            <a:off x="1524000" y="1122363"/>
            <a:ext cx="9144000" cy="827207"/>
          </a:xfrm>
        </p:spPr>
        <p:txBody>
          <a:bodyPr>
            <a:normAutofit fontScale="90000"/>
          </a:bodyPr>
          <a:lstStyle/>
          <a:p>
            <a:r>
              <a:rPr lang="en-US" dirty="0"/>
              <a:t>11-30-22 Fluidics Testing</a:t>
            </a:r>
          </a:p>
        </p:txBody>
      </p:sp>
      <p:sp>
        <p:nvSpPr>
          <p:cNvPr id="3" name="Subtitle 2">
            <a:extLst>
              <a:ext uri="{FF2B5EF4-FFF2-40B4-BE49-F238E27FC236}">
                <a16:creationId xmlns:a16="http://schemas.microsoft.com/office/drawing/2014/main" id="{742DAAE6-153E-9D80-2535-D0B21DEF7EE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306149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13549-93A6-8FEF-188A-B44B079D9BFE}"/>
              </a:ext>
            </a:extLst>
          </p:cNvPr>
          <p:cNvSpPr>
            <a:spLocks noGrp="1"/>
          </p:cNvSpPr>
          <p:nvPr>
            <p:ph type="title"/>
          </p:nvPr>
        </p:nvSpPr>
        <p:spPr>
          <a:xfrm>
            <a:off x="838200" y="365125"/>
            <a:ext cx="10515600" cy="514769"/>
          </a:xfrm>
        </p:spPr>
        <p:txBody>
          <a:bodyPr>
            <a:normAutofit fontScale="90000"/>
          </a:bodyPr>
          <a:lstStyle/>
          <a:p>
            <a:r>
              <a:rPr lang="en-US" dirty="0"/>
              <a:t>Details</a:t>
            </a:r>
          </a:p>
        </p:txBody>
      </p:sp>
      <p:sp>
        <p:nvSpPr>
          <p:cNvPr id="3" name="Content Placeholder 2">
            <a:extLst>
              <a:ext uri="{FF2B5EF4-FFF2-40B4-BE49-F238E27FC236}">
                <a16:creationId xmlns:a16="http://schemas.microsoft.com/office/drawing/2014/main" id="{B3F67A91-55E9-9F79-FCE1-D3FF44C5BE8B}"/>
              </a:ext>
            </a:extLst>
          </p:cNvPr>
          <p:cNvSpPr>
            <a:spLocks noGrp="1"/>
          </p:cNvSpPr>
          <p:nvPr>
            <p:ph idx="1"/>
          </p:nvPr>
        </p:nvSpPr>
        <p:spPr>
          <a:xfrm>
            <a:off x="838200" y="1121434"/>
            <a:ext cx="10515600" cy="5055529"/>
          </a:xfrm>
        </p:spPr>
        <p:txBody>
          <a:bodyPr>
            <a:normAutofit/>
          </a:bodyPr>
          <a:lstStyle/>
          <a:p>
            <a:r>
              <a:rPr lang="en-US" sz="2000" dirty="0"/>
              <a:t>1:100 all antibodies (45 minutes incubation)</a:t>
            </a:r>
          </a:p>
          <a:p>
            <a:r>
              <a:rPr lang="en-US" sz="2000" dirty="0"/>
              <a:t>1:5K </a:t>
            </a:r>
            <a:r>
              <a:rPr lang="en-US" sz="2000" dirty="0" err="1"/>
              <a:t>Hoescht</a:t>
            </a:r>
            <a:r>
              <a:rPr lang="en-US" sz="2000" dirty="0"/>
              <a:t> (5 minutes incubation)</a:t>
            </a:r>
          </a:p>
          <a:p>
            <a:r>
              <a:rPr lang="en-US" sz="2000" dirty="0"/>
              <a:t>2mM </a:t>
            </a:r>
            <a:r>
              <a:rPr lang="en-US" sz="2000" dirty="0" err="1"/>
              <a:t>mCPBA</a:t>
            </a:r>
            <a:r>
              <a:rPr lang="en-US" sz="2000" dirty="0"/>
              <a:t> (2 months old) in pH 11 PBS</a:t>
            </a:r>
          </a:p>
          <a:p>
            <a:pPr marL="457200" indent="-457200">
              <a:buFont typeface="+mj-lt"/>
              <a:buAutoNum type="alphaLcParenR"/>
            </a:pPr>
            <a:r>
              <a:rPr lang="en-US" sz="2000" dirty="0"/>
              <a:t>Primary-Sec Cycle</a:t>
            </a:r>
          </a:p>
          <a:p>
            <a:pPr marL="914400" lvl="1" indent="-457200">
              <a:buFont typeface="+mj-lt"/>
              <a:buAutoNum type="alphaLcParenR"/>
            </a:pPr>
            <a:r>
              <a:rPr lang="en-US" sz="1600" dirty="0"/>
              <a:t>Mouse-ECAD, Rabbit-MUC2</a:t>
            </a:r>
          </a:p>
          <a:p>
            <a:pPr marL="914400" lvl="1" indent="-457200">
              <a:buFont typeface="+mj-lt"/>
              <a:buAutoNum type="alphaLcParenR"/>
            </a:pPr>
            <a:r>
              <a:rPr lang="en-US" sz="1600" dirty="0"/>
              <a:t>anti-mouse 647, Anti-Rabbit 488</a:t>
            </a:r>
          </a:p>
          <a:p>
            <a:pPr marL="457200" indent="-457200">
              <a:buFont typeface="+mj-lt"/>
              <a:buAutoNum type="alphaLcParenR"/>
            </a:pPr>
            <a:r>
              <a:rPr lang="en-US" sz="2000" dirty="0"/>
              <a:t>Direct </a:t>
            </a:r>
            <a:r>
              <a:rPr lang="en-US" sz="2000" dirty="0" err="1"/>
              <a:t>Conj</a:t>
            </a:r>
            <a:r>
              <a:rPr lang="en-US" sz="2000" dirty="0"/>
              <a:t> Cycle 1</a:t>
            </a:r>
          </a:p>
          <a:p>
            <a:pPr marL="914400" lvl="1" indent="-457200">
              <a:buFont typeface="+mj-lt"/>
              <a:buAutoNum type="alphaLcParenR"/>
            </a:pPr>
            <a:r>
              <a:rPr lang="en-US" sz="1600" dirty="0"/>
              <a:t>A488-Ezrin</a:t>
            </a:r>
          </a:p>
          <a:p>
            <a:pPr marL="914400" lvl="1" indent="-457200">
              <a:buFont typeface="+mj-lt"/>
              <a:buAutoNum type="alphaLcParenR"/>
            </a:pPr>
            <a:r>
              <a:rPr lang="en-US" sz="1600" dirty="0"/>
              <a:t>A647-Gamma Actin</a:t>
            </a:r>
          </a:p>
          <a:p>
            <a:pPr marL="457200" indent="-457200">
              <a:buFont typeface="+mj-lt"/>
              <a:buAutoNum type="alphaLcParenR"/>
            </a:pPr>
            <a:r>
              <a:rPr lang="en-US" sz="2000" dirty="0"/>
              <a:t>All stains and bleaches were performed 100% with fluidic system</a:t>
            </a:r>
          </a:p>
          <a:p>
            <a:endParaRPr lang="en-US" sz="2000" dirty="0"/>
          </a:p>
        </p:txBody>
      </p:sp>
    </p:spTree>
    <p:extLst>
      <p:ext uri="{BB962C8B-B14F-4D97-AF65-F5344CB8AC3E}">
        <p14:creationId xmlns:p14="http://schemas.microsoft.com/office/powerpoint/2010/main" val="27789529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9921B5-6E5F-7BDC-E68C-0EBE8B2F7F92}"/>
              </a:ext>
            </a:extLst>
          </p:cNvPr>
          <p:cNvSpPr>
            <a:spLocks noGrp="1"/>
          </p:cNvSpPr>
          <p:nvPr>
            <p:ph type="title"/>
          </p:nvPr>
        </p:nvSpPr>
        <p:spPr>
          <a:xfrm>
            <a:off x="838200" y="173486"/>
            <a:ext cx="10515600" cy="809925"/>
          </a:xfrm>
        </p:spPr>
        <p:txBody>
          <a:bodyPr/>
          <a:lstStyle/>
          <a:p>
            <a:r>
              <a:rPr lang="en-US" dirty="0"/>
              <a:t>Direct </a:t>
            </a:r>
            <a:r>
              <a:rPr lang="en-US" dirty="0" err="1"/>
              <a:t>Conj</a:t>
            </a:r>
            <a:r>
              <a:rPr lang="en-US" dirty="0"/>
              <a:t> Cycle 1 Observations and Video</a:t>
            </a:r>
          </a:p>
        </p:txBody>
      </p:sp>
      <p:pic>
        <p:nvPicPr>
          <p:cNvPr id="5" name="Picture 4" descr="A picture containing text, nature">
            <a:extLst>
              <a:ext uri="{FF2B5EF4-FFF2-40B4-BE49-F238E27FC236}">
                <a16:creationId xmlns:a16="http://schemas.microsoft.com/office/drawing/2014/main" id="{72A0941A-EBE4-FF07-200D-FADB570F65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36800" y="1246517"/>
            <a:ext cx="6504024" cy="3950898"/>
          </a:xfrm>
          <a:prstGeom prst="rect">
            <a:avLst/>
          </a:prstGeom>
        </p:spPr>
      </p:pic>
      <p:sp>
        <p:nvSpPr>
          <p:cNvPr id="6" name="TextBox 5">
            <a:extLst>
              <a:ext uri="{FF2B5EF4-FFF2-40B4-BE49-F238E27FC236}">
                <a16:creationId xmlns:a16="http://schemas.microsoft.com/office/drawing/2014/main" id="{250ABA09-86BE-7B50-9966-F8BCB1BE3BAC}"/>
              </a:ext>
            </a:extLst>
          </p:cNvPr>
          <p:cNvSpPr txBox="1"/>
          <p:nvPr/>
        </p:nvSpPr>
        <p:spPr>
          <a:xfrm>
            <a:off x="163902" y="5460521"/>
            <a:ext cx="11844068" cy="1200329"/>
          </a:xfrm>
          <a:prstGeom prst="rect">
            <a:avLst/>
          </a:prstGeom>
          <a:noFill/>
        </p:spPr>
        <p:txBody>
          <a:bodyPr wrap="square" rtlCol="0">
            <a:spAutoFit/>
          </a:bodyPr>
          <a:lstStyle/>
          <a:p>
            <a:pPr marL="285750" indent="-285750">
              <a:buFont typeface="Arial" panose="020B0604020202020204" pitchFamily="34" charset="0"/>
              <a:buChar char="•"/>
            </a:pPr>
            <a:r>
              <a:rPr lang="en-US" dirty="0"/>
              <a:t>Image is of Alexa 647 which should be gamma actin, however it appears Ezrin from 488 is leaking through. Not sure how. </a:t>
            </a:r>
          </a:p>
          <a:p>
            <a:pPr marL="285750" indent="-285750">
              <a:buFont typeface="Arial" panose="020B0604020202020204" pitchFamily="34" charset="0"/>
              <a:buChar char="•"/>
            </a:pPr>
            <a:r>
              <a:rPr lang="en-US" dirty="0"/>
              <a:t>Each frame is 5mins apart, 300ms exposure. </a:t>
            </a:r>
          </a:p>
          <a:p>
            <a:pPr marL="285750" indent="-285750">
              <a:buFont typeface="Arial" panose="020B0604020202020204" pitchFamily="34" charset="0"/>
              <a:buChar char="•"/>
            </a:pPr>
            <a:r>
              <a:rPr lang="en-US" dirty="0"/>
              <a:t>Ignore the uneven illumination. Its known to be in Non-Kohler excitation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6529840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421E0-A409-66AF-B253-DB62CEBD38E0}"/>
              </a:ext>
            </a:extLst>
          </p:cNvPr>
          <p:cNvSpPr>
            <a:spLocks noGrp="1"/>
          </p:cNvSpPr>
          <p:nvPr>
            <p:ph type="title"/>
          </p:nvPr>
        </p:nvSpPr>
        <p:spPr>
          <a:xfrm>
            <a:off x="838200" y="183971"/>
            <a:ext cx="10515600" cy="652792"/>
          </a:xfrm>
        </p:spPr>
        <p:txBody>
          <a:bodyPr>
            <a:normAutofit fontScale="90000"/>
          </a:bodyPr>
          <a:lstStyle/>
          <a:p>
            <a:r>
              <a:rPr lang="en-US" dirty="0"/>
              <a:t>Time Lapse Int Graph</a:t>
            </a:r>
          </a:p>
        </p:txBody>
      </p:sp>
      <p:graphicFrame>
        <p:nvGraphicFramePr>
          <p:cNvPr id="8" name="Object 7">
            <a:extLst>
              <a:ext uri="{FF2B5EF4-FFF2-40B4-BE49-F238E27FC236}">
                <a16:creationId xmlns:a16="http://schemas.microsoft.com/office/drawing/2014/main" id="{E94E9088-6F62-C533-B131-70BAFAFA7831}"/>
              </a:ext>
            </a:extLst>
          </p:cNvPr>
          <p:cNvGraphicFramePr>
            <a:graphicFrameLocks noChangeAspect="1"/>
          </p:cNvGraphicFramePr>
          <p:nvPr>
            <p:extLst>
              <p:ext uri="{D42A27DB-BD31-4B8C-83A1-F6EECF244321}">
                <p14:modId xmlns:p14="http://schemas.microsoft.com/office/powerpoint/2010/main" val="1736442938"/>
              </p:ext>
            </p:extLst>
          </p:nvPr>
        </p:nvGraphicFramePr>
        <p:xfrm>
          <a:off x="310494" y="919693"/>
          <a:ext cx="2295525" cy="3000375"/>
        </p:xfrm>
        <a:graphic>
          <a:graphicData uri="http://schemas.openxmlformats.org/presentationml/2006/ole">
            <mc:AlternateContent xmlns:mc="http://schemas.openxmlformats.org/markup-compatibility/2006">
              <mc:Choice xmlns:v="urn:schemas-microsoft-com:vml" Requires="v">
                <p:oleObj name="Bitmap Image" r:id="rId2" imgW="2295360" imgH="3000240" progId="PBrush">
                  <p:embed/>
                </p:oleObj>
              </mc:Choice>
              <mc:Fallback>
                <p:oleObj name="Bitmap Image" r:id="rId2" imgW="2295360" imgH="3000240" progId="PBrush">
                  <p:embed/>
                  <p:pic>
                    <p:nvPicPr>
                      <p:cNvPr id="0" name=""/>
                      <p:cNvPicPr/>
                      <p:nvPr/>
                    </p:nvPicPr>
                    <p:blipFill>
                      <a:blip r:embed="rId3"/>
                      <a:stretch>
                        <a:fillRect/>
                      </a:stretch>
                    </p:blipFill>
                    <p:spPr>
                      <a:xfrm>
                        <a:off x="310494" y="919693"/>
                        <a:ext cx="2295525" cy="300037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1ACFD609-F57B-0C7A-2711-DF26347028BE}"/>
              </a:ext>
            </a:extLst>
          </p:cNvPr>
          <p:cNvGraphicFramePr>
            <a:graphicFrameLocks noChangeAspect="1"/>
          </p:cNvGraphicFramePr>
          <p:nvPr>
            <p:extLst>
              <p:ext uri="{D42A27DB-BD31-4B8C-83A1-F6EECF244321}">
                <p14:modId xmlns:p14="http://schemas.microsoft.com/office/powerpoint/2010/main" val="4163526891"/>
              </p:ext>
            </p:extLst>
          </p:nvPr>
        </p:nvGraphicFramePr>
        <p:xfrm>
          <a:off x="2805562" y="829205"/>
          <a:ext cx="2457450" cy="3181350"/>
        </p:xfrm>
        <a:graphic>
          <a:graphicData uri="http://schemas.openxmlformats.org/presentationml/2006/ole">
            <mc:AlternateContent xmlns:mc="http://schemas.openxmlformats.org/markup-compatibility/2006">
              <mc:Choice xmlns:v="urn:schemas-microsoft-com:vml" Requires="v">
                <p:oleObj name="Bitmap Image" r:id="rId4" imgW="2457360" imgH="3181320" progId="PBrush">
                  <p:embed/>
                </p:oleObj>
              </mc:Choice>
              <mc:Fallback>
                <p:oleObj name="Bitmap Image" r:id="rId4" imgW="2457360" imgH="3181320" progId="PBrush">
                  <p:embed/>
                  <p:pic>
                    <p:nvPicPr>
                      <p:cNvPr id="0" name=""/>
                      <p:cNvPicPr/>
                      <p:nvPr/>
                    </p:nvPicPr>
                    <p:blipFill>
                      <a:blip r:embed="rId5"/>
                      <a:stretch>
                        <a:fillRect/>
                      </a:stretch>
                    </p:blipFill>
                    <p:spPr>
                      <a:xfrm>
                        <a:off x="2805562" y="829205"/>
                        <a:ext cx="2457450" cy="3181350"/>
                      </a:xfrm>
                      <a:prstGeom prst="rect">
                        <a:avLst/>
                      </a:prstGeom>
                    </p:spPr>
                  </p:pic>
                </p:oleObj>
              </mc:Fallback>
            </mc:AlternateContent>
          </a:graphicData>
        </a:graphic>
      </p:graphicFrame>
      <p:sp>
        <p:nvSpPr>
          <p:cNvPr id="10" name="TextBox 9">
            <a:extLst>
              <a:ext uri="{FF2B5EF4-FFF2-40B4-BE49-F238E27FC236}">
                <a16:creationId xmlns:a16="http://schemas.microsoft.com/office/drawing/2014/main" id="{495B4AD8-93AC-3004-8815-ACA5D2EC4267}"/>
              </a:ext>
            </a:extLst>
          </p:cNvPr>
          <p:cNvSpPr txBox="1"/>
          <p:nvPr/>
        </p:nvSpPr>
        <p:spPr>
          <a:xfrm>
            <a:off x="310494" y="4192438"/>
            <a:ext cx="1044581" cy="369332"/>
          </a:xfrm>
          <a:prstGeom prst="rect">
            <a:avLst/>
          </a:prstGeom>
          <a:noFill/>
        </p:spPr>
        <p:txBody>
          <a:bodyPr wrap="none" rtlCol="0">
            <a:spAutoFit/>
          </a:bodyPr>
          <a:lstStyle/>
          <a:p>
            <a:r>
              <a:rPr lang="en-US" dirty="0"/>
              <a:t>Stain Box</a:t>
            </a:r>
          </a:p>
        </p:txBody>
      </p:sp>
      <p:sp>
        <p:nvSpPr>
          <p:cNvPr id="11" name="TextBox 10">
            <a:extLst>
              <a:ext uri="{FF2B5EF4-FFF2-40B4-BE49-F238E27FC236}">
                <a16:creationId xmlns:a16="http://schemas.microsoft.com/office/drawing/2014/main" id="{A3F4E17E-5A1B-A273-1E1E-D0E96E056C8F}"/>
              </a:ext>
            </a:extLst>
          </p:cNvPr>
          <p:cNvSpPr txBox="1"/>
          <p:nvPr/>
        </p:nvSpPr>
        <p:spPr>
          <a:xfrm>
            <a:off x="3111203" y="4192438"/>
            <a:ext cx="1689693" cy="369332"/>
          </a:xfrm>
          <a:prstGeom prst="rect">
            <a:avLst/>
          </a:prstGeom>
          <a:noFill/>
        </p:spPr>
        <p:txBody>
          <a:bodyPr wrap="none" rtlCol="0">
            <a:spAutoFit/>
          </a:bodyPr>
          <a:lstStyle/>
          <a:p>
            <a:r>
              <a:rPr lang="en-US" dirty="0"/>
              <a:t>Background Box</a:t>
            </a:r>
          </a:p>
        </p:txBody>
      </p:sp>
      <p:sp>
        <p:nvSpPr>
          <p:cNvPr id="13" name="TextBox 12">
            <a:extLst>
              <a:ext uri="{FF2B5EF4-FFF2-40B4-BE49-F238E27FC236}">
                <a16:creationId xmlns:a16="http://schemas.microsoft.com/office/drawing/2014/main" id="{8375360C-6E99-DAC7-49C8-E728EFACFCE4}"/>
              </a:ext>
            </a:extLst>
          </p:cNvPr>
          <p:cNvSpPr txBox="1"/>
          <p:nvPr/>
        </p:nvSpPr>
        <p:spPr>
          <a:xfrm>
            <a:off x="189865" y="4743653"/>
            <a:ext cx="11546414" cy="1754326"/>
          </a:xfrm>
          <a:prstGeom prst="rect">
            <a:avLst/>
          </a:prstGeom>
          <a:noFill/>
        </p:spPr>
        <p:txBody>
          <a:bodyPr wrap="square" rtlCol="0">
            <a:spAutoFit/>
          </a:bodyPr>
          <a:lstStyle/>
          <a:p>
            <a:pPr marL="285750" indent="-285750">
              <a:buFont typeface="Arial" panose="020B0604020202020204" pitchFamily="34" charset="0"/>
              <a:buChar char="•"/>
            </a:pPr>
            <a:r>
              <a:rPr lang="en-US" dirty="0"/>
              <a:t>Stain int increase rate appears linear over time, plateau region should exist though</a:t>
            </a:r>
          </a:p>
          <a:p>
            <a:pPr marL="285750" indent="-285750">
              <a:buFont typeface="Arial" panose="020B0604020202020204" pitchFamily="34" charset="0"/>
              <a:buChar char="•"/>
            </a:pPr>
            <a:r>
              <a:rPr lang="en-US" dirty="0"/>
              <a:t>37 minutes is not enough to approach plateau region. At most, 37 min is the start of that region. Not enough data to be confidence though.</a:t>
            </a:r>
          </a:p>
          <a:p>
            <a:pPr marL="285750" indent="-285750">
              <a:buFont typeface="Arial" panose="020B0604020202020204" pitchFamily="34" charset="0"/>
              <a:buChar char="•"/>
            </a:pPr>
            <a:r>
              <a:rPr lang="en-US" dirty="0"/>
              <a:t>Assuming uniform staining, S/N ratio is around 15 as intensity = 2200 and </a:t>
            </a:r>
            <a:r>
              <a:rPr lang="en-US" dirty="0" err="1"/>
              <a:t>stdev</a:t>
            </a:r>
            <a:r>
              <a:rPr lang="en-US" dirty="0"/>
              <a:t> = 150.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graphicFrame>
        <p:nvGraphicFramePr>
          <p:cNvPr id="14" name="Chart 13">
            <a:extLst>
              <a:ext uri="{FF2B5EF4-FFF2-40B4-BE49-F238E27FC236}">
                <a16:creationId xmlns:a16="http://schemas.microsoft.com/office/drawing/2014/main" id="{7BE2E4C3-A8F1-5AA1-13F3-C7253DA5FA09}"/>
              </a:ext>
            </a:extLst>
          </p:cNvPr>
          <p:cNvGraphicFramePr>
            <a:graphicFrameLocks/>
          </p:cNvGraphicFramePr>
          <p:nvPr>
            <p:extLst>
              <p:ext uri="{D42A27DB-BD31-4B8C-83A1-F6EECF244321}">
                <p14:modId xmlns:p14="http://schemas.microsoft.com/office/powerpoint/2010/main" val="2236648349"/>
              </p:ext>
            </p:extLst>
          </p:nvPr>
        </p:nvGraphicFramePr>
        <p:xfrm>
          <a:off x="6268528" y="1052059"/>
          <a:ext cx="4572000" cy="2743200"/>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1721700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C86-1F93-93D0-E573-BF555FC72A79}"/>
              </a:ext>
            </a:extLst>
          </p:cNvPr>
          <p:cNvSpPr>
            <a:spLocks noGrp="1"/>
          </p:cNvSpPr>
          <p:nvPr>
            <p:ph type="title"/>
          </p:nvPr>
        </p:nvSpPr>
        <p:spPr>
          <a:xfrm>
            <a:off x="544901" y="123136"/>
            <a:ext cx="10515600" cy="557901"/>
          </a:xfrm>
        </p:spPr>
        <p:txBody>
          <a:bodyPr>
            <a:normAutofit fontScale="90000"/>
          </a:bodyPr>
          <a:lstStyle/>
          <a:p>
            <a:r>
              <a:rPr lang="en-US" dirty="0"/>
              <a:t>Bleach</a:t>
            </a:r>
          </a:p>
        </p:txBody>
      </p:sp>
      <p:pic>
        <p:nvPicPr>
          <p:cNvPr id="5" name="Picture 4" descr="A picture containing text, blackboard">
            <a:extLst>
              <a:ext uri="{FF2B5EF4-FFF2-40B4-BE49-F238E27FC236}">
                <a16:creationId xmlns:a16="http://schemas.microsoft.com/office/drawing/2014/main" id="{B2ED15B0-F3C7-2E85-62BA-8D6F23868DC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0913" y="1043795"/>
            <a:ext cx="5169137" cy="3140015"/>
          </a:xfrm>
          <a:prstGeom prst="rect">
            <a:avLst/>
          </a:prstGeom>
        </p:spPr>
      </p:pic>
      <p:sp>
        <p:nvSpPr>
          <p:cNvPr id="6" name="TextBox 5">
            <a:extLst>
              <a:ext uri="{FF2B5EF4-FFF2-40B4-BE49-F238E27FC236}">
                <a16:creationId xmlns:a16="http://schemas.microsoft.com/office/drawing/2014/main" id="{C16D84BE-34B7-571B-6BDD-76E9CBD0DE75}"/>
              </a:ext>
            </a:extLst>
          </p:cNvPr>
          <p:cNvSpPr txBox="1"/>
          <p:nvPr/>
        </p:nvSpPr>
        <p:spPr>
          <a:xfrm>
            <a:off x="544901" y="4183810"/>
            <a:ext cx="4512004" cy="1200329"/>
          </a:xfrm>
          <a:prstGeom prst="rect">
            <a:avLst/>
          </a:prstGeom>
          <a:noFill/>
        </p:spPr>
        <p:txBody>
          <a:bodyPr wrap="none" rtlCol="0">
            <a:spAutoFit/>
          </a:bodyPr>
          <a:lstStyle/>
          <a:p>
            <a:pPr marL="285750" indent="-285750">
              <a:buFont typeface="Arial" panose="020B0604020202020204" pitchFamily="34" charset="0"/>
              <a:buChar char="•"/>
            </a:pPr>
            <a:r>
              <a:rPr lang="en-US" dirty="0"/>
              <a:t>30 seconds between frames</a:t>
            </a:r>
          </a:p>
          <a:p>
            <a:pPr marL="285750" indent="-285750">
              <a:buFont typeface="Arial" panose="020B0604020202020204" pitchFamily="34" charset="0"/>
              <a:buChar char="•"/>
            </a:pPr>
            <a:r>
              <a:rPr lang="en-US" dirty="0"/>
              <a:t>2mM </a:t>
            </a:r>
            <a:r>
              <a:rPr lang="en-US" dirty="0" err="1"/>
              <a:t>mCPBA</a:t>
            </a:r>
            <a:r>
              <a:rPr lang="en-US" dirty="0"/>
              <a:t> </a:t>
            </a:r>
          </a:p>
          <a:p>
            <a:pPr marL="285750" indent="-285750">
              <a:buFont typeface="Arial" panose="020B0604020202020204" pitchFamily="34" charset="0"/>
              <a:buChar char="•"/>
            </a:pPr>
            <a:r>
              <a:rPr lang="en-US" dirty="0"/>
              <a:t>1 minute bleaching elapsed before imaging</a:t>
            </a:r>
          </a:p>
          <a:p>
            <a:pPr marL="285750" indent="-285750">
              <a:buFont typeface="Arial" panose="020B0604020202020204" pitchFamily="34" charset="0"/>
              <a:buChar char="•"/>
            </a:pPr>
            <a:r>
              <a:rPr lang="en-US" dirty="0"/>
              <a:t>A647 channel (300ms exposure)</a:t>
            </a:r>
          </a:p>
        </p:txBody>
      </p:sp>
      <p:graphicFrame>
        <p:nvGraphicFramePr>
          <p:cNvPr id="7" name="Object 6">
            <a:extLst>
              <a:ext uri="{FF2B5EF4-FFF2-40B4-BE49-F238E27FC236}">
                <a16:creationId xmlns:a16="http://schemas.microsoft.com/office/drawing/2014/main" id="{5FBFA7E6-03B7-2F1D-38CF-3851264E1989}"/>
              </a:ext>
            </a:extLst>
          </p:cNvPr>
          <p:cNvGraphicFramePr>
            <a:graphicFrameLocks noChangeAspect="1"/>
          </p:cNvGraphicFramePr>
          <p:nvPr>
            <p:extLst>
              <p:ext uri="{D42A27DB-BD31-4B8C-83A1-F6EECF244321}">
                <p14:modId xmlns:p14="http://schemas.microsoft.com/office/powerpoint/2010/main" val="3937052973"/>
              </p:ext>
            </p:extLst>
          </p:nvPr>
        </p:nvGraphicFramePr>
        <p:xfrm>
          <a:off x="6196222" y="1043795"/>
          <a:ext cx="5654555" cy="3001994"/>
        </p:xfrm>
        <a:graphic>
          <a:graphicData uri="http://schemas.openxmlformats.org/presentationml/2006/ole">
            <mc:AlternateContent xmlns:mc="http://schemas.openxmlformats.org/markup-compatibility/2006">
              <mc:Choice xmlns:v="urn:schemas-microsoft-com:vml" Requires="v">
                <p:oleObj name="Bitmap Image" r:id="rId3" imgW="12030120" imgH="7000920" progId="PBrush">
                  <p:embed/>
                </p:oleObj>
              </mc:Choice>
              <mc:Fallback>
                <p:oleObj name="Bitmap Image" r:id="rId3" imgW="12030120" imgH="7000920" progId="PBrush">
                  <p:embed/>
                  <p:pic>
                    <p:nvPicPr>
                      <p:cNvPr id="0" name=""/>
                      <p:cNvPicPr/>
                      <p:nvPr/>
                    </p:nvPicPr>
                    <p:blipFill>
                      <a:blip r:embed="rId4"/>
                      <a:stretch>
                        <a:fillRect/>
                      </a:stretch>
                    </p:blipFill>
                    <p:spPr>
                      <a:xfrm>
                        <a:off x="6196222" y="1043795"/>
                        <a:ext cx="5654555" cy="3001994"/>
                      </a:xfrm>
                      <a:prstGeom prst="rect">
                        <a:avLst/>
                      </a:prstGeom>
                    </p:spPr>
                  </p:pic>
                </p:oleObj>
              </mc:Fallback>
            </mc:AlternateContent>
          </a:graphicData>
        </a:graphic>
      </p:graphicFrame>
      <p:sp>
        <p:nvSpPr>
          <p:cNvPr id="8" name="TextBox 7">
            <a:extLst>
              <a:ext uri="{FF2B5EF4-FFF2-40B4-BE49-F238E27FC236}">
                <a16:creationId xmlns:a16="http://schemas.microsoft.com/office/drawing/2014/main" id="{E2268984-6C26-64BE-F381-E3C1DD773299}"/>
              </a:ext>
            </a:extLst>
          </p:cNvPr>
          <p:cNvSpPr txBox="1"/>
          <p:nvPr/>
        </p:nvSpPr>
        <p:spPr>
          <a:xfrm>
            <a:off x="6827994" y="4546121"/>
            <a:ext cx="4391010" cy="646331"/>
          </a:xfrm>
          <a:prstGeom prst="rect">
            <a:avLst/>
          </a:prstGeom>
          <a:noFill/>
        </p:spPr>
        <p:txBody>
          <a:bodyPr wrap="none" rtlCol="0">
            <a:spAutoFit/>
          </a:bodyPr>
          <a:lstStyle/>
          <a:p>
            <a:pPr marL="285750" indent="-285750">
              <a:buFont typeface="Arial" panose="020B0604020202020204" pitchFamily="34" charset="0"/>
              <a:buChar char="•"/>
            </a:pPr>
            <a:r>
              <a:rPr lang="en-US" dirty="0"/>
              <a:t>Different location than time lapse</a:t>
            </a:r>
          </a:p>
          <a:p>
            <a:pPr marL="285750" indent="-285750">
              <a:buFont typeface="Arial" panose="020B0604020202020204" pitchFamily="34" charset="0"/>
              <a:buChar char="•"/>
            </a:pPr>
            <a:r>
              <a:rPr lang="en-US" dirty="0"/>
              <a:t>7 minutes bleach occurred in this location</a:t>
            </a:r>
          </a:p>
        </p:txBody>
      </p:sp>
      <p:sp>
        <p:nvSpPr>
          <p:cNvPr id="9" name="TextBox 8">
            <a:extLst>
              <a:ext uri="{FF2B5EF4-FFF2-40B4-BE49-F238E27FC236}">
                <a16:creationId xmlns:a16="http://schemas.microsoft.com/office/drawing/2014/main" id="{86BC0B09-984E-A529-045E-003BF0E552BA}"/>
              </a:ext>
            </a:extLst>
          </p:cNvPr>
          <p:cNvSpPr txBox="1"/>
          <p:nvPr/>
        </p:nvSpPr>
        <p:spPr>
          <a:xfrm>
            <a:off x="258565" y="6271404"/>
            <a:ext cx="11592212" cy="400110"/>
          </a:xfrm>
          <a:prstGeom prst="rect">
            <a:avLst/>
          </a:prstGeom>
          <a:noFill/>
        </p:spPr>
        <p:txBody>
          <a:bodyPr wrap="none" rtlCol="0">
            <a:spAutoFit/>
          </a:bodyPr>
          <a:lstStyle/>
          <a:p>
            <a:pPr marL="285750" indent="-285750">
              <a:buFont typeface="Arial" panose="020B0604020202020204" pitchFamily="34" charset="0"/>
              <a:buChar char="•"/>
            </a:pPr>
            <a:r>
              <a:rPr lang="en-US" sz="2000" b="1" dirty="0"/>
              <a:t>Most likely bubbles in the chamber caused mixing issues where some areas bleached and others did not. </a:t>
            </a:r>
          </a:p>
        </p:txBody>
      </p:sp>
    </p:spTree>
    <p:extLst>
      <p:ext uri="{BB962C8B-B14F-4D97-AF65-F5344CB8AC3E}">
        <p14:creationId xmlns:p14="http://schemas.microsoft.com/office/powerpoint/2010/main" val="41305638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2AA1F-BE2B-3755-2D35-EE2F69F55ABF}"/>
              </a:ext>
            </a:extLst>
          </p:cNvPr>
          <p:cNvSpPr>
            <a:spLocks noGrp="1"/>
          </p:cNvSpPr>
          <p:nvPr>
            <p:ph type="title"/>
          </p:nvPr>
        </p:nvSpPr>
        <p:spPr>
          <a:xfrm>
            <a:off x="838200" y="365126"/>
            <a:ext cx="10515600" cy="350418"/>
          </a:xfrm>
        </p:spPr>
        <p:txBody>
          <a:bodyPr>
            <a:normAutofit fontScale="90000"/>
          </a:bodyPr>
          <a:lstStyle/>
          <a:p>
            <a:r>
              <a:rPr lang="en-US" dirty="0"/>
              <a:t>Direct Cycle Composition Tile Image</a:t>
            </a:r>
          </a:p>
        </p:txBody>
      </p:sp>
      <p:graphicFrame>
        <p:nvGraphicFramePr>
          <p:cNvPr id="4" name="Object 3">
            <a:extLst>
              <a:ext uri="{FF2B5EF4-FFF2-40B4-BE49-F238E27FC236}">
                <a16:creationId xmlns:a16="http://schemas.microsoft.com/office/drawing/2014/main" id="{C29529EB-6783-9E18-F5CF-17F945FBE0BE}"/>
              </a:ext>
            </a:extLst>
          </p:cNvPr>
          <p:cNvGraphicFramePr>
            <a:graphicFrameLocks noChangeAspect="1"/>
          </p:cNvGraphicFramePr>
          <p:nvPr>
            <p:extLst>
              <p:ext uri="{D42A27DB-BD31-4B8C-83A1-F6EECF244321}">
                <p14:modId xmlns:p14="http://schemas.microsoft.com/office/powerpoint/2010/main" val="2396889749"/>
              </p:ext>
            </p:extLst>
          </p:nvPr>
        </p:nvGraphicFramePr>
        <p:xfrm>
          <a:off x="479218" y="897147"/>
          <a:ext cx="6496932" cy="4364966"/>
        </p:xfrm>
        <a:graphic>
          <a:graphicData uri="http://schemas.openxmlformats.org/presentationml/2006/ole">
            <mc:AlternateContent xmlns:mc="http://schemas.openxmlformats.org/markup-compatibility/2006">
              <mc:Choice xmlns:v="urn:schemas-microsoft-com:vml" Requires="v">
                <p:oleObj name="Bitmap Image" r:id="rId2" imgW="10391760" imgH="6981840" progId="PBrush">
                  <p:embed/>
                </p:oleObj>
              </mc:Choice>
              <mc:Fallback>
                <p:oleObj name="Bitmap Image" r:id="rId2" imgW="10391760" imgH="6981840" progId="PBrush">
                  <p:embed/>
                  <p:pic>
                    <p:nvPicPr>
                      <p:cNvPr id="0" name=""/>
                      <p:cNvPicPr/>
                      <p:nvPr/>
                    </p:nvPicPr>
                    <p:blipFill>
                      <a:blip r:embed="rId3"/>
                      <a:stretch>
                        <a:fillRect/>
                      </a:stretch>
                    </p:blipFill>
                    <p:spPr>
                      <a:xfrm>
                        <a:off x="479218" y="897147"/>
                        <a:ext cx="6496932" cy="4364966"/>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F268BBEB-BFC5-6779-EA35-FDF54B36CB5E}"/>
              </a:ext>
            </a:extLst>
          </p:cNvPr>
          <p:cNvSpPr txBox="1"/>
          <p:nvPr/>
        </p:nvSpPr>
        <p:spPr>
          <a:xfrm>
            <a:off x="7237562" y="2286000"/>
            <a:ext cx="3211200" cy="923330"/>
          </a:xfrm>
          <a:prstGeom prst="rect">
            <a:avLst/>
          </a:prstGeom>
          <a:noFill/>
        </p:spPr>
        <p:txBody>
          <a:bodyPr wrap="none" rtlCol="0">
            <a:spAutoFit/>
          </a:bodyPr>
          <a:lstStyle/>
          <a:p>
            <a:pPr marL="285750" indent="-285750">
              <a:buFont typeface="Arial" panose="020B0604020202020204" pitchFamily="34" charset="0"/>
              <a:buChar char="•"/>
            </a:pPr>
            <a:r>
              <a:rPr lang="en-US" dirty="0"/>
              <a:t>Magenta = gamma actin -647</a:t>
            </a:r>
          </a:p>
          <a:p>
            <a:pPr marL="285750" indent="-285750">
              <a:buFont typeface="Arial" panose="020B0604020202020204" pitchFamily="34" charset="0"/>
              <a:buChar char="•"/>
            </a:pPr>
            <a:r>
              <a:rPr lang="en-US" dirty="0"/>
              <a:t>Cyan = Ezrin -488</a:t>
            </a:r>
          </a:p>
          <a:p>
            <a:pPr marL="285750" indent="-285750">
              <a:buFont typeface="Arial" panose="020B0604020202020204" pitchFamily="34" charset="0"/>
              <a:buChar char="•"/>
            </a:pPr>
            <a:r>
              <a:rPr lang="en-US" dirty="0"/>
              <a:t>Gray = </a:t>
            </a:r>
            <a:r>
              <a:rPr lang="en-US" dirty="0" err="1"/>
              <a:t>Hoescht</a:t>
            </a:r>
            <a:endParaRPr lang="en-US" dirty="0"/>
          </a:p>
        </p:txBody>
      </p:sp>
      <p:sp>
        <p:nvSpPr>
          <p:cNvPr id="6" name="TextBox 5">
            <a:extLst>
              <a:ext uri="{FF2B5EF4-FFF2-40B4-BE49-F238E27FC236}">
                <a16:creationId xmlns:a16="http://schemas.microsoft.com/office/drawing/2014/main" id="{F7A19B60-CD13-6138-B14A-7683EE6B24ED}"/>
              </a:ext>
            </a:extLst>
          </p:cNvPr>
          <p:cNvSpPr txBox="1"/>
          <p:nvPr/>
        </p:nvSpPr>
        <p:spPr>
          <a:xfrm>
            <a:off x="301924" y="5460521"/>
            <a:ext cx="11757803" cy="923330"/>
          </a:xfrm>
          <a:prstGeom prst="rect">
            <a:avLst/>
          </a:prstGeom>
          <a:noFill/>
        </p:spPr>
        <p:txBody>
          <a:bodyPr wrap="square" rtlCol="0">
            <a:spAutoFit/>
          </a:bodyPr>
          <a:lstStyle/>
          <a:p>
            <a:pPr marL="285750" indent="-285750">
              <a:buFont typeface="Arial" panose="020B0604020202020204" pitchFamily="34" charset="0"/>
              <a:buChar char="•"/>
            </a:pPr>
            <a:r>
              <a:rPr lang="en-US" dirty="0"/>
              <a:t>Note blebs appear in cyan due to mixing </a:t>
            </a:r>
            <a:r>
              <a:rPr lang="en-US" dirty="0" err="1"/>
              <a:t>mCPBA</a:t>
            </a:r>
            <a:r>
              <a:rPr lang="en-US" dirty="0"/>
              <a:t> w/ PBS and not basic PBS so it never actually bleached. It is leftover MUC2 staining. </a:t>
            </a:r>
          </a:p>
          <a:p>
            <a:pPr marL="285750" indent="-285750">
              <a:buFont typeface="Arial" panose="020B0604020202020204" pitchFamily="34" charset="0"/>
              <a:buChar char="•"/>
            </a:pPr>
            <a:r>
              <a:rPr lang="en-US" dirty="0"/>
              <a:t>Rolling ball subtraction done on all images. 500 pixel radius for A488 and A6457 channels, 75 for </a:t>
            </a:r>
            <a:r>
              <a:rPr lang="en-US" dirty="0" err="1"/>
              <a:t>Hoescht</a:t>
            </a:r>
            <a:r>
              <a:rPr lang="en-US" dirty="0"/>
              <a:t> </a:t>
            </a:r>
          </a:p>
        </p:txBody>
      </p:sp>
    </p:spTree>
    <p:extLst>
      <p:ext uri="{BB962C8B-B14F-4D97-AF65-F5344CB8AC3E}">
        <p14:creationId xmlns:p14="http://schemas.microsoft.com/office/powerpoint/2010/main" val="3300768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3D98E-1C14-C527-6969-73C71E73BACE}"/>
              </a:ext>
            </a:extLst>
          </p:cNvPr>
          <p:cNvSpPr>
            <a:spLocks noGrp="1"/>
          </p:cNvSpPr>
          <p:nvPr>
            <p:ph type="title"/>
          </p:nvPr>
        </p:nvSpPr>
        <p:spPr>
          <a:xfrm>
            <a:off x="838200" y="365125"/>
            <a:ext cx="10515600" cy="747683"/>
          </a:xfrm>
        </p:spPr>
        <p:txBody>
          <a:bodyPr/>
          <a:lstStyle/>
          <a:p>
            <a:r>
              <a:rPr lang="en-US" dirty="0"/>
              <a:t>Final Notes/Thoughts</a:t>
            </a:r>
          </a:p>
        </p:txBody>
      </p:sp>
      <p:sp>
        <p:nvSpPr>
          <p:cNvPr id="3" name="Content Placeholder 2">
            <a:extLst>
              <a:ext uri="{FF2B5EF4-FFF2-40B4-BE49-F238E27FC236}">
                <a16:creationId xmlns:a16="http://schemas.microsoft.com/office/drawing/2014/main" id="{AC74611A-CC46-8E56-3EDA-E7A6F7850D0F}"/>
              </a:ext>
            </a:extLst>
          </p:cNvPr>
          <p:cNvSpPr>
            <a:spLocks noGrp="1"/>
          </p:cNvSpPr>
          <p:nvPr>
            <p:ph idx="1"/>
          </p:nvPr>
        </p:nvSpPr>
        <p:spPr>
          <a:xfrm>
            <a:off x="648418" y="1316666"/>
            <a:ext cx="11359552" cy="5377431"/>
          </a:xfrm>
        </p:spPr>
        <p:txBody>
          <a:bodyPr/>
          <a:lstStyle/>
          <a:p>
            <a:r>
              <a:rPr lang="en-US" dirty="0"/>
              <a:t>Primary and Secondary staining were weak, but existent. [C] of stain in device need increased. </a:t>
            </a:r>
          </a:p>
          <a:p>
            <a:r>
              <a:rPr lang="en-US" dirty="0"/>
              <a:t>Larger amounts of fluid can be flowed through chip (400uL vs 250uL). This way we can drive further away from the mixed interface of stain solution and PBS and thus have a higher effective [C]</a:t>
            </a:r>
          </a:p>
          <a:p>
            <a:r>
              <a:rPr lang="en-US" dirty="0"/>
              <a:t>Bleach solution for </a:t>
            </a:r>
            <a:r>
              <a:rPr lang="en-US" dirty="0" err="1"/>
              <a:t>prim+secondary</a:t>
            </a:r>
            <a:r>
              <a:rPr lang="en-US" dirty="0"/>
              <a:t> stain was faulty as it was mixed with pure PBS and not pH10-11 PBS. </a:t>
            </a:r>
          </a:p>
          <a:p>
            <a:r>
              <a:rPr lang="en-US" dirty="0"/>
              <a:t>Extra direction conjugation stain solution was added after initial loading and thus introduced large bubbles to system which ended up in chamber and most likely influenced mixing dynamics with the bleach solution</a:t>
            </a:r>
          </a:p>
        </p:txBody>
      </p:sp>
    </p:spTree>
    <p:extLst>
      <p:ext uri="{BB962C8B-B14F-4D97-AF65-F5344CB8AC3E}">
        <p14:creationId xmlns:p14="http://schemas.microsoft.com/office/powerpoint/2010/main" val="31451113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AA58F-84F5-660B-7E99-1C4480B55BC1}"/>
              </a:ext>
            </a:extLst>
          </p:cNvPr>
          <p:cNvSpPr>
            <a:spLocks noGrp="1"/>
          </p:cNvSpPr>
          <p:nvPr>
            <p:ph type="title"/>
          </p:nvPr>
        </p:nvSpPr>
        <p:spPr>
          <a:xfrm>
            <a:off x="104954" y="-1543"/>
            <a:ext cx="10515600" cy="575154"/>
          </a:xfrm>
        </p:spPr>
        <p:txBody>
          <a:bodyPr>
            <a:normAutofit fontScale="90000"/>
          </a:bodyPr>
          <a:lstStyle/>
          <a:p>
            <a:r>
              <a:rPr lang="en-US" dirty="0"/>
              <a:t>More kinetics thoughts</a:t>
            </a:r>
          </a:p>
        </p:txBody>
      </p:sp>
      <p:sp>
        <p:nvSpPr>
          <p:cNvPr id="3" name="Content Placeholder 2">
            <a:extLst>
              <a:ext uri="{FF2B5EF4-FFF2-40B4-BE49-F238E27FC236}">
                <a16:creationId xmlns:a16="http://schemas.microsoft.com/office/drawing/2014/main" id="{E8665DD4-2E56-51F8-3DA1-C4F16B3145FF}"/>
              </a:ext>
            </a:extLst>
          </p:cNvPr>
          <p:cNvSpPr>
            <a:spLocks noGrp="1"/>
          </p:cNvSpPr>
          <p:nvPr>
            <p:ph idx="1"/>
          </p:nvPr>
        </p:nvSpPr>
        <p:spPr>
          <a:xfrm>
            <a:off x="225725" y="3429000"/>
            <a:ext cx="10515600" cy="3310409"/>
          </a:xfrm>
        </p:spPr>
        <p:txBody>
          <a:bodyPr>
            <a:normAutofit lnSpcReduction="10000"/>
          </a:bodyPr>
          <a:lstStyle/>
          <a:p>
            <a:r>
              <a:rPr lang="en-US" sz="1800" dirty="0"/>
              <a:t>Very good fit w/ linear equation. Rate of change would give better kinetics insight. </a:t>
            </a:r>
          </a:p>
          <a:p>
            <a:r>
              <a:rPr lang="en-US" sz="1800" dirty="0"/>
              <a:t>Remember binding kinetics is proportional to [antibody]*[epitopes]</a:t>
            </a:r>
          </a:p>
          <a:p>
            <a:r>
              <a:rPr lang="en-US" sz="1800" dirty="0"/>
              <a:t>If we assume antibody [C] is in such excess that its number negligibly changes over time, we can estimate % epitopes remaining and thus plateau signal. </a:t>
            </a:r>
          </a:p>
          <a:p>
            <a:r>
              <a:rPr lang="en-US" sz="1800" dirty="0"/>
              <a:t>We don’t have super early on kinetics information so our rate fell 168 in the first 5 min change lets assume the second derivative is almost consistent in that time frame to work back with. That means burst kinetics rate were roughly likely 663 AU/min. </a:t>
            </a:r>
          </a:p>
          <a:p>
            <a:r>
              <a:rPr lang="en-US" sz="1800" dirty="0"/>
              <a:t>If 663 was the initial burst rate and ending rate was 111, that means 83% of epitopes were bound to. This supports initial stance that plateau region was being entered in the Int vs time graph. </a:t>
            </a:r>
          </a:p>
          <a:p>
            <a:r>
              <a:rPr lang="en-US" sz="1800" dirty="0"/>
              <a:t>Exponential decay should fit data and doesn’t as data is jumpy. This type of analysis should work, but this is very back of envelope right now. </a:t>
            </a:r>
          </a:p>
        </p:txBody>
      </p:sp>
      <p:graphicFrame>
        <p:nvGraphicFramePr>
          <p:cNvPr id="4" name="Chart 3">
            <a:extLst>
              <a:ext uri="{FF2B5EF4-FFF2-40B4-BE49-F238E27FC236}">
                <a16:creationId xmlns:a16="http://schemas.microsoft.com/office/drawing/2014/main" id="{91D7CF4A-B993-BF84-3CA1-9361058E5023}"/>
              </a:ext>
            </a:extLst>
          </p:cNvPr>
          <p:cNvGraphicFramePr>
            <a:graphicFrameLocks/>
          </p:cNvGraphicFramePr>
          <p:nvPr>
            <p:extLst>
              <p:ext uri="{D42A27DB-BD31-4B8C-83A1-F6EECF244321}">
                <p14:modId xmlns:p14="http://schemas.microsoft.com/office/powerpoint/2010/main" val="17574817"/>
              </p:ext>
            </p:extLst>
          </p:nvPr>
        </p:nvGraphicFramePr>
        <p:xfrm>
          <a:off x="710067" y="689000"/>
          <a:ext cx="4572000" cy="2743200"/>
        </p:xfrm>
        <a:graphic>
          <a:graphicData uri="http://schemas.openxmlformats.org/drawingml/2006/chart">
            <c:chart xmlns:c="http://schemas.openxmlformats.org/drawingml/2006/chart" xmlns:r="http://schemas.openxmlformats.org/officeDocument/2006/relationships" r:id="rId2"/>
          </a:graphicData>
        </a:graphic>
      </p:graphicFrame>
      <p:grpSp>
        <p:nvGrpSpPr>
          <p:cNvPr id="7" name="Group 6">
            <a:extLst>
              <a:ext uri="{FF2B5EF4-FFF2-40B4-BE49-F238E27FC236}">
                <a16:creationId xmlns:a16="http://schemas.microsoft.com/office/drawing/2014/main" id="{8FDA8CF0-BF64-6521-396A-28E96E7507F6}"/>
              </a:ext>
            </a:extLst>
          </p:cNvPr>
          <p:cNvGrpSpPr/>
          <p:nvPr/>
        </p:nvGrpSpPr>
        <p:grpSpPr>
          <a:xfrm>
            <a:off x="6845061" y="1093274"/>
            <a:ext cx="3362325" cy="1762125"/>
            <a:chOff x="7664570" y="1179538"/>
            <a:chExt cx="3362325" cy="1762125"/>
          </a:xfrm>
        </p:grpSpPr>
        <p:graphicFrame>
          <p:nvGraphicFramePr>
            <p:cNvPr id="5" name="Object 4">
              <a:extLst>
                <a:ext uri="{FF2B5EF4-FFF2-40B4-BE49-F238E27FC236}">
                  <a16:creationId xmlns:a16="http://schemas.microsoft.com/office/drawing/2014/main" id="{744BD0A7-3256-FE10-7561-E2CC14AF4A10}"/>
                </a:ext>
              </a:extLst>
            </p:cNvPr>
            <p:cNvGraphicFramePr>
              <a:graphicFrameLocks noChangeAspect="1"/>
            </p:cNvGraphicFramePr>
            <p:nvPr>
              <p:extLst>
                <p:ext uri="{D42A27DB-BD31-4B8C-83A1-F6EECF244321}">
                  <p14:modId xmlns:p14="http://schemas.microsoft.com/office/powerpoint/2010/main" val="3119008383"/>
                </p:ext>
              </p:extLst>
            </p:nvPr>
          </p:nvGraphicFramePr>
          <p:xfrm>
            <a:off x="8721845" y="1184300"/>
            <a:ext cx="2305050" cy="1752600"/>
          </p:xfrm>
          <a:graphic>
            <a:graphicData uri="http://schemas.openxmlformats.org/presentationml/2006/ole">
              <mc:AlternateContent xmlns:mc="http://schemas.openxmlformats.org/markup-compatibility/2006">
                <mc:Choice xmlns:v="urn:schemas-microsoft-com:vml" Requires="v">
                  <p:oleObj name="Bitmap Image" r:id="rId3" imgW="2305080" imgH="1752480" progId="PBrush">
                    <p:embed/>
                  </p:oleObj>
                </mc:Choice>
                <mc:Fallback>
                  <p:oleObj name="Bitmap Image" r:id="rId3" imgW="2305080" imgH="1752480" progId="PBrush">
                    <p:embed/>
                    <p:pic>
                      <p:nvPicPr>
                        <p:cNvPr id="0" name=""/>
                        <p:cNvPicPr/>
                        <p:nvPr/>
                      </p:nvPicPr>
                      <p:blipFill>
                        <a:blip r:embed="rId4"/>
                        <a:stretch>
                          <a:fillRect/>
                        </a:stretch>
                      </p:blipFill>
                      <p:spPr>
                        <a:xfrm>
                          <a:off x="8721845" y="1184300"/>
                          <a:ext cx="2305050" cy="1752600"/>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76712750-E1F5-4CAE-45A8-60EA8FDA19BB}"/>
                </a:ext>
              </a:extLst>
            </p:cNvPr>
            <p:cNvGraphicFramePr>
              <a:graphicFrameLocks noChangeAspect="1"/>
            </p:cNvGraphicFramePr>
            <p:nvPr>
              <p:extLst>
                <p:ext uri="{D42A27DB-BD31-4B8C-83A1-F6EECF244321}">
                  <p14:modId xmlns:p14="http://schemas.microsoft.com/office/powerpoint/2010/main" val="1522588897"/>
                </p:ext>
              </p:extLst>
            </p:nvPr>
          </p:nvGraphicFramePr>
          <p:xfrm>
            <a:off x="7664570" y="1179538"/>
            <a:ext cx="1057275" cy="1762125"/>
          </p:xfrm>
          <a:graphic>
            <a:graphicData uri="http://schemas.openxmlformats.org/presentationml/2006/ole">
              <mc:AlternateContent xmlns:mc="http://schemas.openxmlformats.org/markup-compatibility/2006">
                <mc:Choice xmlns:v="urn:schemas-microsoft-com:vml" Requires="v">
                  <p:oleObj name="Bitmap Image" r:id="rId5" imgW="1057320" imgH="1762200" progId="PBrush">
                    <p:embed/>
                  </p:oleObj>
                </mc:Choice>
                <mc:Fallback>
                  <p:oleObj name="Bitmap Image" r:id="rId5" imgW="1057320" imgH="1762200" progId="PBrush">
                    <p:embed/>
                    <p:pic>
                      <p:nvPicPr>
                        <p:cNvPr id="0" name=""/>
                        <p:cNvPicPr/>
                        <p:nvPr/>
                      </p:nvPicPr>
                      <p:blipFill>
                        <a:blip r:embed="rId6"/>
                        <a:stretch>
                          <a:fillRect/>
                        </a:stretch>
                      </p:blipFill>
                      <p:spPr>
                        <a:xfrm>
                          <a:off x="7664570" y="1179538"/>
                          <a:ext cx="1057275" cy="1762125"/>
                        </a:xfrm>
                        <a:prstGeom prst="rect">
                          <a:avLst/>
                        </a:prstGeom>
                      </p:spPr>
                    </p:pic>
                  </p:oleObj>
                </mc:Fallback>
              </mc:AlternateContent>
            </a:graphicData>
          </a:graphic>
        </p:graphicFrame>
      </p:grpSp>
    </p:spTree>
    <p:extLst>
      <p:ext uri="{BB962C8B-B14F-4D97-AF65-F5344CB8AC3E}">
        <p14:creationId xmlns:p14="http://schemas.microsoft.com/office/powerpoint/2010/main" val="18152631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163</TotalTime>
  <Words>621</Words>
  <Application>Microsoft Office PowerPoint</Application>
  <PresentationFormat>Widescreen</PresentationFormat>
  <Paragraphs>54</Paragraphs>
  <Slides>8</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1</vt:i4>
      </vt:variant>
      <vt:variant>
        <vt:lpstr>Slide Titles</vt:lpstr>
      </vt:variant>
      <vt:variant>
        <vt:i4>8</vt:i4>
      </vt:variant>
    </vt:vector>
  </HeadingPairs>
  <TitlesOfParts>
    <vt:vector size="13" baseType="lpstr">
      <vt:lpstr>Arial</vt:lpstr>
      <vt:lpstr>Calibri</vt:lpstr>
      <vt:lpstr>Calibri Light</vt:lpstr>
      <vt:lpstr>Office Theme</vt:lpstr>
      <vt:lpstr>Bitmap Image</vt:lpstr>
      <vt:lpstr>11-30-22 Fluidics Testing</vt:lpstr>
      <vt:lpstr>Details</vt:lpstr>
      <vt:lpstr>Direct Conj Cycle 1 Observations and Video</vt:lpstr>
      <vt:lpstr>Time Lapse Int Graph</vt:lpstr>
      <vt:lpstr>Bleach</vt:lpstr>
      <vt:lpstr>Direct Cycle Composition Tile Image</vt:lpstr>
      <vt:lpstr>Final Notes/Thoughts</vt:lpstr>
      <vt:lpstr>More kinetics thoughts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11-30-22 Fluidics Testing</dc:title>
  <dc:creator>michael anderson</dc:creator>
  <cp:lastModifiedBy>michael anderson</cp:lastModifiedBy>
  <cp:revision>8</cp:revision>
  <dcterms:created xsi:type="dcterms:W3CDTF">2022-12-01T14:19:29Z</dcterms:created>
  <dcterms:modified xsi:type="dcterms:W3CDTF">2022-12-01T17:03:13Z</dcterms:modified>
</cp:coreProperties>
</file>

<file path=docProps/thumbnail.jpeg>
</file>